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6"/>
  </p:notesMasterIdLst>
  <p:sldIdLst>
    <p:sldId id="256" r:id="rId2"/>
    <p:sldId id="258" r:id="rId3"/>
    <p:sldId id="257" r:id="rId4"/>
    <p:sldId id="266" r:id="rId5"/>
    <p:sldId id="263" r:id="rId6"/>
    <p:sldId id="264" r:id="rId7"/>
    <p:sldId id="270" r:id="rId8"/>
    <p:sldId id="267" r:id="rId9"/>
    <p:sldId id="260" r:id="rId10"/>
    <p:sldId id="269" r:id="rId11"/>
    <p:sldId id="268" r:id="rId12"/>
    <p:sldId id="259" r:id="rId13"/>
    <p:sldId id="265" r:id="rId14"/>
    <p:sldId id="272"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4" autoAdjust="0"/>
  </p:normalViewPr>
  <p:slideViewPr>
    <p:cSldViewPr>
      <p:cViewPr varScale="1">
        <p:scale>
          <a:sx n="69" d="100"/>
          <a:sy n="69" d="100"/>
        </p:scale>
        <p:origin x="-1194" y="-102"/>
      </p:cViewPr>
      <p:guideLst>
        <p:guide orient="horz" pos="2160"/>
        <p:guide pos="2880"/>
      </p:guideLst>
    </p:cSldViewPr>
  </p:slideViewPr>
  <p:outlineViewPr>
    <p:cViewPr>
      <p:scale>
        <a:sx n="33" d="100"/>
        <a:sy n="33" d="100"/>
      </p:scale>
      <p:origin x="12"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CFAC0C-3760-471F-9428-A0FCB76CAA46}" type="datetimeFigureOut">
              <a:rPr lang="ru-RU" smtClean="0"/>
              <a:pPr/>
              <a:t>19.03.2013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8E0A99-8205-4F41-BE19-DE8AC52E1CC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ACED172C-996D-4EB6-B422-18EFC28A980A}" type="datetimeFigureOut">
              <a:rPr lang="ru-RU" smtClean="0"/>
              <a:pPr/>
              <a:t>19.03.2013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D26E8089-2080-4C21-B03B-75533295016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ED172C-996D-4EB6-B422-18EFC28A980A}" type="datetimeFigureOut">
              <a:rPr lang="ru-RU" smtClean="0"/>
              <a:pPr/>
              <a:t>19.03.2013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6E8089-2080-4C21-B03B-75533295016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ED172C-996D-4EB6-B422-18EFC28A980A}" type="datetimeFigureOut">
              <a:rPr lang="ru-RU" smtClean="0"/>
              <a:pPr/>
              <a:t>19.03.2013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6E8089-2080-4C21-B03B-75533295016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ED172C-996D-4EB6-B422-18EFC28A980A}" type="datetimeFigureOut">
              <a:rPr lang="ru-RU" smtClean="0"/>
              <a:pPr/>
              <a:t>19.03.2013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6E8089-2080-4C21-B03B-75533295016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CED172C-996D-4EB6-B422-18EFC28A980A}" type="datetimeFigureOut">
              <a:rPr lang="ru-RU" smtClean="0"/>
              <a:pPr/>
              <a:t>19.03.2013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6E8089-2080-4C21-B03B-75533295016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CED172C-996D-4EB6-B422-18EFC28A980A}" type="datetimeFigureOut">
              <a:rPr lang="ru-RU" smtClean="0"/>
              <a:pPr/>
              <a:t>19.03.2013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6E8089-2080-4C21-B03B-75533295016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CED172C-996D-4EB6-B422-18EFC28A980A}" type="datetimeFigureOut">
              <a:rPr lang="ru-RU" smtClean="0"/>
              <a:pPr/>
              <a:t>19.03.2013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26E8089-2080-4C21-B03B-75533295016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CED172C-996D-4EB6-B422-18EFC28A980A}" type="datetimeFigureOut">
              <a:rPr lang="ru-RU" smtClean="0"/>
              <a:pPr/>
              <a:t>19.03.2013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26E8089-2080-4C21-B03B-75533295016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CED172C-996D-4EB6-B422-18EFC28A980A}" type="datetimeFigureOut">
              <a:rPr lang="ru-RU" smtClean="0"/>
              <a:pPr/>
              <a:t>19.03.2013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26E8089-2080-4C21-B03B-75533295016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CED172C-996D-4EB6-B422-18EFC28A980A}" type="datetimeFigureOut">
              <a:rPr lang="ru-RU" smtClean="0"/>
              <a:pPr/>
              <a:t>19.03.2013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6E8089-2080-4C21-B03B-75533295016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CED172C-996D-4EB6-B422-18EFC28A980A}" type="datetimeFigureOut">
              <a:rPr lang="ru-RU" smtClean="0"/>
              <a:pPr/>
              <a:t>19.03.2013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D26E8089-2080-4C21-B03B-75533295016C}"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CED172C-996D-4EB6-B422-18EFC28A980A}" type="datetimeFigureOut">
              <a:rPr lang="ru-RU" smtClean="0"/>
              <a:pPr/>
              <a:t>19.03.2013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6E8089-2080-4C21-B03B-75533295016C}"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юьбтд\Desktop\0003-002-Istochniki-zagrjaznenija.jpg"/>
          <p:cNvPicPr>
            <a:picLocks noChangeAspect="1" noChangeArrowheads="1"/>
          </p:cNvPicPr>
          <p:nvPr/>
        </p:nvPicPr>
        <p:blipFill>
          <a:blip r:embed="rId2" cstate="print"/>
          <a:srcRect/>
          <a:stretch>
            <a:fillRect/>
          </a:stretch>
        </p:blipFill>
        <p:spPr bwMode="auto">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2" name="Заголовок 1"/>
          <p:cNvSpPr>
            <a:spLocks noGrp="1"/>
          </p:cNvSpPr>
          <p:nvPr>
            <p:ph type="ctrTitle"/>
          </p:nvPr>
        </p:nvSpPr>
        <p:spPr>
          <a:xfrm>
            <a:off x="1331640" y="404664"/>
            <a:ext cx="6660232" cy="3960440"/>
          </a:xfrm>
        </p:spPr>
        <p:txBody>
          <a:bodyPr>
            <a:normAutofit/>
          </a:bodyPr>
          <a:lstStyle/>
          <a:p>
            <a:pPr algn="ctr"/>
            <a:r>
              <a:rPr lang="ru-RU" sz="8000" dirty="0" smtClean="0"/>
              <a:t>Экологические</a:t>
            </a:r>
            <a:r>
              <a:rPr lang="ru-RU" sz="7300" dirty="0" smtClean="0"/>
              <a:t> </a:t>
            </a:r>
            <a:r>
              <a:rPr lang="ru-RU" sz="8000" dirty="0" smtClean="0"/>
              <a:t/>
            </a:r>
            <a:br>
              <a:rPr lang="ru-RU" sz="8000" dirty="0" smtClean="0"/>
            </a:br>
            <a:r>
              <a:rPr lang="ru-RU" sz="8000" dirty="0" smtClean="0"/>
              <a:t>ПОСЛЕДСТВИЯ</a:t>
            </a:r>
            <a:endParaRPr lang="ru-RU" sz="8000"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476672"/>
            <a:ext cx="4572000" cy="3539430"/>
          </a:xfrm>
          <a:prstGeom prst="rect">
            <a:avLst/>
          </a:prstGeom>
        </p:spPr>
        <p:txBody>
          <a:bodyPr>
            <a:spAutoFit/>
          </a:bodyPr>
          <a:lstStyle/>
          <a:p>
            <a:r>
              <a:rPr lang="ru-RU" sz="2800" b="1" dirty="0" smtClean="0">
                <a:solidFill>
                  <a:srgbClr val="FF0000"/>
                </a:solidFill>
              </a:rPr>
              <a:t>1.Кислотные дожди заметно повышают кислотность озер, прудов, водохранилищ, в результате чего там постепенно вымирает их естественная флора и фауна. </a:t>
            </a:r>
            <a:endParaRPr lang="ru-RU" sz="2800" b="1" dirty="0">
              <a:solidFill>
                <a:srgbClr val="FF0000"/>
              </a:solidFill>
            </a:endParaRPr>
          </a:p>
        </p:txBody>
      </p:sp>
      <p:sp>
        <p:nvSpPr>
          <p:cNvPr id="4" name="Прямоугольник 3"/>
          <p:cNvSpPr/>
          <p:nvPr/>
        </p:nvSpPr>
        <p:spPr>
          <a:xfrm>
            <a:off x="4572000" y="620688"/>
            <a:ext cx="4572000" cy="1815882"/>
          </a:xfrm>
          <a:prstGeom prst="rect">
            <a:avLst/>
          </a:prstGeom>
        </p:spPr>
        <p:txBody>
          <a:bodyPr>
            <a:spAutoFit/>
          </a:bodyPr>
          <a:lstStyle/>
          <a:p>
            <a:r>
              <a:rPr lang="ru-RU" sz="2800" b="1" dirty="0" smtClean="0">
                <a:solidFill>
                  <a:schemeClr val="accent3">
                    <a:lumMod val="20000"/>
                    <a:lumOff val="80000"/>
                  </a:schemeClr>
                </a:solidFill>
              </a:rPr>
              <a:t>2.Кислотные дожди приводят к деградации лесов, вымиранию растений.</a:t>
            </a:r>
            <a:endParaRPr lang="ru-RU" sz="2800" b="1" dirty="0">
              <a:solidFill>
                <a:schemeClr val="accent3">
                  <a:lumMod val="20000"/>
                  <a:lumOff val="80000"/>
                </a:schemeClr>
              </a:solidFill>
            </a:endParaRPr>
          </a:p>
        </p:txBody>
      </p:sp>
      <p:sp>
        <p:nvSpPr>
          <p:cNvPr id="6" name="Прямоугольник 5"/>
          <p:cNvSpPr/>
          <p:nvPr/>
        </p:nvSpPr>
        <p:spPr>
          <a:xfrm>
            <a:off x="0" y="4077072"/>
            <a:ext cx="4572000" cy="2246769"/>
          </a:xfrm>
          <a:prstGeom prst="rect">
            <a:avLst/>
          </a:prstGeom>
        </p:spPr>
        <p:txBody>
          <a:bodyPr>
            <a:spAutoFit/>
          </a:bodyPr>
          <a:lstStyle/>
          <a:p>
            <a:r>
              <a:rPr lang="ru-RU" sz="2800" b="1" dirty="0" smtClean="0">
                <a:solidFill>
                  <a:srgbClr val="FFFF00"/>
                </a:solidFill>
              </a:rPr>
              <a:t>3.Кислотные дожди наносят непоправимый ущерб памятникам архитектуры, здания, сооружениям. </a:t>
            </a:r>
            <a:endParaRPr lang="ru-RU" sz="2800" b="1" dirty="0">
              <a:solidFill>
                <a:srgbClr val="FFFF00"/>
              </a:solidFill>
            </a:endParaRPr>
          </a:p>
        </p:txBody>
      </p:sp>
      <p:sp>
        <p:nvSpPr>
          <p:cNvPr id="7" name="Прямоугольник 6"/>
          <p:cNvSpPr/>
          <p:nvPr/>
        </p:nvSpPr>
        <p:spPr>
          <a:xfrm>
            <a:off x="4427984" y="3284984"/>
            <a:ext cx="4572000" cy="3108543"/>
          </a:xfrm>
          <a:prstGeom prst="rect">
            <a:avLst/>
          </a:prstGeom>
        </p:spPr>
        <p:txBody>
          <a:bodyPr>
            <a:spAutoFit/>
          </a:bodyPr>
          <a:lstStyle/>
          <a:p>
            <a:r>
              <a:rPr lang="ru-RU" sz="2800" b="1" dirty="0" smtClean="0">
                <a:solidFill>
                  <a:schemeClr val="accent1">
                    <a:lumMod val="60000"/>
                    <a:lumOff val="40000"/>
                  </a:schemeClr>
                </a:solidFill>
              </a:rPr>
              <a:t>4.При текущей кислотности, которую имеют кислотные дожди, в некоторых случаях они могут наносить прямой вред человеку и животных</a:t>
            </a:r>
            <a:r>
              <a:rPr lang="ru-RU" sz="2800" i="1" dirty="0" smtClean="0"/>
              <a:t>. </a:t>
            </a:r>
            <a:endParaRPr lang="ru-RU" sz="2800" i="1" dirty="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юьбтд\Desktop\20740 hole-in-ozone-layer-thfire.com.jpg"/>
          <p:cNvPicPr>
            <a:picLocks noChangeAspect="1" noChangeArrowheads="1"/>
          </p:cNvPicPr>
          <p:nvPr/>
        </p:nvPicPr>
        <p:blipFill>
          <a:blip r:embed="rId2" cstate="print"/>
          <a:srcRect/>
          <a:stretch>
            <a:fillRect/>
          </a:stretch>
        </p:blipFill>
        <p:spPr bwMode="auto">
          <a:xfrm>
            <a:off x="4086225" y="0"/>
            <a:ext cx="5057775" cy="4869160"/>
          </a:xfrm>
          <a:prstGeom prst="rect">
            <a:avLst/>
          </a:prstGeom>
          <a:noFill/>
        </p:spPr>
      </p:pic>
      <p:pic>
        <p:nvPicPr>
          <p:cNvPr id="3074" name="Picture 2" descr="C:\Users\юьбтд\Desktop\8bbaa481cf.jpg"/>
          <p:cNvPicPr>
            <a:picLocks noGrp="1" noChangeAspect="1" noChangeArrowheads="1"/>
          </p:cNvPicPr>
          <p:nvPr>
            <p:ph idx="1"/>
          </p:nvPr>
        </p:nvPicPr>
        <p:blipFill>
          <a:blip r:embed="rId3" cstate="print"/>
          <a:srcRect/>
          <a:stretch>
            <a:fillRect/>
          </a:stretch>
        </p:blipFill>
        <p:spPr bwMode="auto">
          <a:xfrm>
            <a:off x="0" y="0"/>
            <a:ext cx="5932110" cy="6021288"/>
          </a:xfrm>
          <a:prstGeom prst="rect">
            <a:avLst/>
          </a:prstGeom>
          <a:noFill/>
        </p:spPr>
      </p:pic>
      <p:sp>
        <p:nvSpPr>
          <p:cNvPr id="2" name="Заголовок 1"/>
          <p:cNvSpPr>
            <a:spLocks noGrp="1"/>
          </p:cNvSpPr>
          <p:nvPr>
            <p:ph type="title"/>
          </p:nvPr>
        </p:nvSpPr>
        <p:spPr>
          <a:xfrm>
            <a:off x="0" y="332656"/>
            <a:ext cx="8229600" cy="1143000"/>
          </a:xfrm>
        </p:spPr>
        <p:txBody>
          <a:bodyPr>
            <a:normAutofit/>
          </a:bodyPr>
          <a:lstStyle/>
          <a:p>
            <a:pPr algn="ctr"/>
            <a:r>
              <a:rPr lang="ru-RU" sz="7200" b="1" dirty="0" smtClean="0">
                <a:solidFill>
                  <a:srgbClr val="00B050"/>
                </a:solidFill>
              </a:rPr>
              <a:t>Озоновые дыры</a:t>
            </a:r>
            <a:endParaRPr lang="ru-RU" sz="7200" b="1" dirty="0">
              <a:solidFill>
                <a:srgbClr val="00B050"/>
              </a:solidFill>
            </a:endParaRPr>
          </a:p>
        </p:txBody>
      </p:sp>
      <p:pic>
        <p:nvPicPr>
          <p:cNvPr id="3076" name="Picture 4" descr="C:\Users\юьбтд\Desktop\257455144.jpg"/>
          <p:cNvPicPr>
            <a:picLocks noChangeAspect="1" noChangeArrowheads="1"/>
          </p:cNvPicPr>
          <p:nvPr/>
        </p:nvPicPr>
        <p:blipFill>
          <a:blip r:embed="rId4" cstate="print"/>
          <a:srcRect/>
          <a:stretch>
            <a:fillRect/>
          </a:stretch>
        </p:blipFill>
        <p:spPr bwMode="auto">
          <a:xfrm>
            <a:off x="0" y="3749675"/>
            <a:ext cx="9144000" cy="3108325"/>
          </a:xfrm>
          <a:prstGeom prst="rect">
            <a:avLst/>
          </a:prstGeom>
          <a:noFill/>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юьбтд\Desktop\blew2.jpg"/>
          <p:cNvPicPr>
            <a:picLocks noGrp="1" noChangeAspect="1" noChangeArrowheads="1"/>
          </p:cNvPicPr>
          <p:nvPr>
            <p:ph idx="1"/>
          </p:nvPr>
        </p:nvPicPr>
        <p:blipFill>
          <a:blip r:embed="rId2" cstate="print"/>
          <a:srcRect/>
          <a:stretch>
            <a:fillRect/>
          </a:stretch>
        </p:blipFill>
        <p:spPr bwMode="auto">
          <a:xfrm>
            <a:off x="0" y="-630070"/>
            <a:ext cx="9144000" cy="7488070"/>
          </a:xfrm>
          <a:prstGeom prst="rect">
            <a:avLst/>
          </a:prstGeom>
          <a:noFill/>
        </p:spPr>
      </p:pic>
      <p:sp>
        <p:nvSpPr>
          <p:cNvPr id="9" name="Заголовок 8"/>
          <p:cNvSpPr>
            <a:spLocks noGrp="1"/>
          </p:cNvSpPr>
          <p:nvPr>
            <p:ph type="title"/>
          </p:nvPr>
        </p:nvSpPr>
        <p:spPr>
          <a:xfrm>
            <a:off x="251520" y="2780928"/>
            <a:ext cx="8229600" cy="1143000"/>
          </a:xfrm>
        </p:spPr>
        <p:txBody>
          <a:bodyPr>
            <a:noAutofit/>
          </a:bodyPr>
          <a:lstStyle/>
          <a:p>
            <a:pPr algn="ctr"/>
            <a:r>
              <a:rPr lang="ru-RU" sz="7200" b="1" dirty="0" smtClean="0">
                <a:solidFill>
                  <a:srgbClr val="7030A0"/>
                </a:solidFill>
              </a:rPr>
              <a:t>Последствия озоновых дыр</a:t>
            </a:r>
            <a:endParaRPr lang="ru-RU" sz="7200" b="1" dirty="0">
              <a:solidFill>
                <a:srgbClr val="7030A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0.05"/>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 calcmode="lin" valueType="num">
                                      <p:cBhvr>
                                        <p:cTn id="9" dur="500" fill="hold"/>
                                        <p:tgtEl>
                                          <p:spTgt spid="9"/>
                                        </p:tgtEl>
                                        <p:attrNameLst>
                                          <p:attrName>ppt_x</p:attrName>
                                        </p:attrNameLst>
                                      </p:cBhvr>
                                      <p:tavLst>
                                        <p:tav tm="0">
                                          <p:val>
                                            <p:strVal val="#ppt_x-.2"/>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548680"/>
            <a:ext cx="8208912" cy="5976664"/>
          </a:xfrm>
        </p:spPr>
        <p:txBody>
          <a:bodyPr/>
          <a:lstStyle/>
          <a:p>
            <a:r>
              <a:rPr lang="ru-RU" sz="3200" b="1" dirty="0" smtClean="0">
                <a:solidFill>
                  <a:srgbClr val="FFFF00"/>
                </a:solidFill>
              </a:rPr>
              <a:t>Озоновая дыра представляет опасность для живых организмов, поскольку озоновый слой защищает поверхность Земли от чрезмерных доз ультрафиолетового излучения Солнца. Ослабление озонового слоя усиливает поток солнечной радиации на землю и вызывает у людей рост числа раковых образований кожи. Также от повышенного уровня излучения страдают растения и животные.</a:t>
            </a:r>
          </a:p>
          <a:p>
            <a:endParaRPr lang="ru-RU" dirty="0"/>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467544" y="5373216"/>
            <a:ext cx="8229600" cy="1143000"/>
          </a:xfrm>
        </p:spPr>
        <p:txBody>
          <a:bodyPr/>
          <a:lstStyle/>
          <a:p>
            <a:pPr algn="r"/>
            <a:endParaRPr lang="ru-RU" sz="6600" b="1" dirty="0"/>
          </a:p>
        </p:txBody>
      </p:sp>
      <p:pic>
        <p:nvPicPr>
          <p:cNvPr id="2" name="Picture 2" descr="C:\Users\юьбтд\Desktop\0026-026-Spasibo-za-vnimanie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92896"/>
            <a:ext cx="9396536" cy="3573016"/>
          </a:xfrm>
        </p:spPr>
        <p:style>
          <a:lnRef idx="1">
            <a:schemeClr val="accent1"/>
          </a:lnRef>
          <a:fillRef idx="2">
            <a:schemeClr val="accent1"/>
          </a:fillRef>
          <a:effectRef idx="1">
            <a:schemeClr val="accent1"/>
          </a:effectRef>
          <a:fontRef idx="minor">
            <a:schemeClr val="dk1"/>
          </a:fontRef>
        </p:style>
        <p:txBody>
          <a:bodyPr anchor="b">
            <a:normAutofit fontScale="90000"/>
          </a:bodyPr>
          <a:lstStyle/>
          <a:p>
            <a:pPr algn="ctr"/>
            <a:r>
              <a:rPr lang="ru-RU" sz="6000" dirty="0" smtClean="0"/>
              <a:t>Основные последствия загрязнения атмосферы</a:t>
            </a:r>
            <a:r>
              <a:rPr lang="ru-RU" dirty="0" smtClean="0"/>
              <a:t/>
            </a:r>
            <a:br>
              <a:rPr lang="ru-RU" dirty="0" smtClean="0"/>
            </a:br>
            <a:r>
              <a:rPr lang="ru-RU" dirty="0" smtClean="0"/>
              <a:t/>
            </a:r>
            <a:br>
              <a:rPr lang="ru-RU" dirty="0" smtClean="0"/>
            </a:br>
            <a:r>
              <a:rPr lang="ru-RU" b="1" dirty="0" smtClean="0"/>
              <a:t>1</a:t>
            </a:r>
            <a:r>
              <a:rPr lang="ru-RU" dirty="0" smtClean="0"/>
              <a:t>. Парниковый эффект</a:t>
            </a:r>
            <a:br>
              <a:rPr lang="ru-RU" dirty="0" smtClean="0"/>
            </a:br>
            <a:r>
              <a:rPr lang="ru-RU" b="1" dirty="0" smtClean="0"/>
              <a:t>2. </a:t>
            </a:r>
            <a:r>
              <a:rPr lang="ru-RU" dirty="0" smtClean="0"/>
              <a:t>Кислотные дожди</a:t>
            </a:r>
            <a:br>
              <a:rPr lang="ru-RU" dirty="0" smtClean="0"/>
            </a:br>
            <a:r>
              <a:rPr lang="ru-RU" b="1" dirty="0" smtClean="0"/>
              <a:t>3.</a:t>
            </a:r>
            <a:r>
              <a:rPr lang="ru-RU" dirty="0" smtClean="0"/>
              <a:t> Озоновая дыра в атмосфере</a:t>
            </a:r>
            <a:br>
              <a:rPr lang="ru-RU" dirty="0" smtClean="0"/>
            </a:br>
            <a:endParaRPr lang="ru-RU"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юьбтд\Desktop\20120625125346 (1).jpg"/>
          <p:cNvPicPr>
            <a:picLocks noChangeAspect="1" noChangeArrowheads="1"/>
          </p:cNvPicPr>
          <p:nvPr/>
        </p:nvPicPr>
        <p:blipFill>
          <a:blip r:embed="rId2" cstate="print"/>
          <a:srcRect/>
          <a:stretch>
            <a:fillRect/>
          </a:stretch>
        </p:blipFill>
        <p:spPr bwMode="auto">
          <a:xfrm>
            <a:off x="-900608" y="-1827584"/>
            <a:ext cx="9144000" cy="8685584"/>
          </a:xfrm>
          <a:prstGeom prst="rect">
            <a:avLst/>
          </a:prstGeom>
          <a:noFill/>
        </p:spPr>
      </p:pic>
      <p:sp>
        <p:nvSpPr>
          <p:cNvPr id="2" name="Заголовок 1"/>
          <p:cNvSpPr>
            <a:spLocks noGrp="1"/>
          </p:cNvSpPr>
          <p:nvPr>
            <p:ph type="title"/>
          </p:nvPr>
        </p:nvSpPr>
        <p:spPr>
          <a:xfrm>
            <a:off x="0" y="-819472"/>
            <a:ext cx="8686800" cy="2377752"/>
          </a:xfrm>
        </p:spPr>
        <p:txBody>
          <a:bodyPr>
            <a:noAutofit/>
          </a:bodyPr>
          <a:lstStyle/>
          <a:p>
            <a:r>
              <a:rPr lang="ru-RU" sz="5400" dirty="0" smtClean="0">
                <a:solidFill>
                  <a:schemeClr val="accent4">
                    <a:lumMod val="60000"/>
                    <a:lumOff val="40000"/>
                  </a:schemeClr>
                </a:solidFill>
              </a:rPr>
              <a:t/>
            </a:r>
            <a:br>
              <a:rPr lang="ru-RU" sz="5400" dirty="0" smtClean="0">
                <a:solidFill>
                  <a:schemeClr val="accent4">
                    <a:lumMod val="60000"/>
                    <a:lumOff val="40000"/>
                  </a:schemeClr>
                </a:solidFill>
              </a:rPr>
            </a:br>
            <a:r>
              <a:rPr lang="ru-RU" sz="5400" dirty="0" smtClean="0">
                <a:solidFill>
                  <a:schemeClr val="accent4">
                    <a:lumMod val="60000"/>
                    <a:lumOff val="40000"/>
                  </a:schemeClr>
                </a:solidFill>
              </a:rPr>
              <a:t/>
            </a:r>
            <a:br>
              <a:rPr lang="ru-RU" sz="5400" dirty="0" smtClean="0">
                <a:solidFill>
                  <a:schemeClr val="accent4">
                    <a:lumMod val="60000"/>
                    <a:lumOff val="40000"/>
                  </a:schemeClr>
                </a:solidFill>
              </a:rPr>
            </a:br>
            <a:r>
              <a:rPr lang="ru-RU" sz="5400" dirty="0" smtClean="0">
                <a:solidFill>
                  <a:schemeClr val="accent4">
                    <a:lumMod val="60000"/>
                    <a:lumOff val="40000"/>
                  </a:schemeClr>
                </a:solidFill>
              </a:rPr>
              <a:t/>
            </a:r>
            <a:br>
              <a:rPr lang="ru-RU" sz="5400" dirty="0" smtClean="0">
                <a:solidFill>
                  <a:schemeClr val="accent4">
                    <a:lumMod val="60000"/>
                    <a:lumOff val="40000"/>
                  </a:schemeClr>
                </a:solidFill>
              </a:rPr>
            </a:br>
            <a:r>
              <a:rPr lang="ru-RU" sz="5400" dirty="0" smtClean="0">
                <a:solidFill>
                  <a:schemeClr val="accent4">
                    <a:lumMod val="60000"/>
                    <a:lumOff val="40000"/>
                  </a:schemeClr>
                </a:solidFill>
              </a:rPr>
              <a:t>Экологические последствия загрязнения атмосферы</a:t>
            </a:r>
            <a:endParaRPr lang="ru-RU" sz="5400" dirty="0">
              <a:solidFill>
                <a:schemeClr val="accent4">
                  <a:lumMod val="60000"/>
                  <a:lumOff val="40000"/>
                </a:schemeClr>
              </a:solidFill>
            </a:endParaRPr>
          </a:p>
        </p:txBody>
      </p:sp>
      <p:sp>
        <p:nvSpPr>
          <p:cNvPr id="3" name="Содержимое 2"/>
          <p:cNvSpPr>
            <a:spLocks noGrp="1"/>
          </p:cNvSpPr>
          <p:nvPr>
            <p:ph idx="1"/>
          </p:nvPr>
        </p:nvSpPr>
        <p:spPr>
          <a:xfrm>
            <a:off x="-252536" y="1628800"/>
            <a:ext cx="5472608" cy="5835278"/>
          </a:xfrm>
        </p:spPr>
        <p:txBody>
          <a:bodyPr>
            <a:normAutofit lnSpcReduction="10000"/>
          </a:bodyPr>
          <a:lstStyle/>
          <a:p>
            <a:r>
              <a:rPr lang="ru-RU" sz="2400" dirty="0" smtClean="0">
                <a:solidFill>
                  <a:srgbClr val="FF0000"/>
                </a:solidFill>
                <a:latin typeface="Arial Black" pitchFamily="34" charset="0"/>
                <a:ea typeface="Batang" pitchFamily="18" charset="-127"/>
              </a:rPr>
              <a:t>Результатом выбросов загрязняющих веществ из различных источников является загрязнение атмосферы. Таким образом, под загрязняющими принято понимать те вещества, которые оказывают отрицательное воздействие на окружающую среду либо непосредственно, либо после химических изменений в атмосфере, либо в сочетании с другими веществами.</a:t>
            </a:r>
            <a:endParaRPr lang="ru-RU" sz="2400" dirty="0">
              <a:solidFill>
                <a:srgbClr val="FF0000"/>
              </a:solidFill>
              <a:latin typeface="Arial Black" pitchFamily="34" charset="0"/>
              <a:ea typeface="Batang" pitchFamily="18" charset="-127"/>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юьбтд\Desktop\Air_.pollution_1.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cover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юьбтд\Desktop\2125283841.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9552" y="0"/>
            <a:ext cx="8229600" cy="1143000"/>
          </a:xfrm>
        </p:spPr>
        <p:txBody>
          <a:bodyPr>
            <a:normAutofit/>
          </a:bodyPr>
          <a:lstStyle/>
          <a:p>
            <a:pPr algn="ctr"/>
            <a:r>
              <a:rPr lang="ru-RU" sz="7200" b="1" dirty="0" smtClean="0">
                <a:solidFill>
                  <a:srgbClr val="FFC000"/>
                </a:solidFill>
              </a:rPr>
              <a:t>Парниковый</a:t>
            </a:r>
            <a:r>
              <a:rPr lang="ru-RU" sz="7200" b="1" dirty="0" smtClean="0"/>
              <a:t> </a:t>
            </a:r>
            <a:r>
              <a:rPr lang="ru-RU" sz="7200" b="1" dirty="0" smtClean="0">
                <a:solidFill>
                  <a:srgbClr val="00B0F0"/>
                </a:solidFill>
              </a:rPr>
              <a:t>эффект</a:t>
            </a:r>
            <a:r>
              <a:rPr lang="ru-RU" sz="7200" b="1" dirty="0" smtClean="0"/>
              <a:t> </a:t>
            </a:r>
            <a:endParaRPr lang="ru-RU" sz="7200" b="1" dirty="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юьбтд\Desktop\greenhouse-effect (1).jpg"/>
          <p:cNvPicPr>
            <a:picLocks noGrp="1" noChangeAspect="1" noChangeArrowheads="1"/>
          </p:cNvPicPr>
          <p:nvPr>
            <p:ph idx="1"/>
          </p:nvPr>
        </p:nvPicPr>
        <p:blipFill>
          <a:blip r:embed="rId2" cstate="print"/>
          <a:srcRect/>
          <a:stretch>
            <a:fillRect/>
          </a:stretch>
        </p:blipFill>
        <p:spPr bwMode="auto">
          <a:xfrm>
            <a:off x="0" y="0"/>
            <a:ext cx="9144000" cy="7101408"/>
          </a:xfrm>
          <a:prstGeom prst="rect">
            <a:avLst/>
          </a:prstGeom>
          <a:noFill/>
        </p:spPr>
      </p:pic>
      <p:sp>
        <p:nvSpPr>
          <p:cNvPr id="2" name="Заголовок 1"/>
          <p:cNvSpPr>
            <a:spLocks noGrp="1"/>
          </p:cNvSpPr>
          <p:nvPr>
            <p:ph type="title"/>
          </p:nvPr>
        </p:nvSpPr>
        <p:spPr>
          <a:xfrm>
            <a:off x="914400" y="548680"/>
            <a:ext cx="8229600" cy="1143000"/>
          </a:xfrm>
        </p:spPr>
        <p:txBody>
          <a:bodyPr>
            <a:noAutofit/>
          </a:bodyPr>
          <a:lstStyle/>
          <a:p>
            <a:r>
              <a:rPr lang="ru-RU" sz="6000" b="1" dirty="0" smtClean="0">
                <a:solidFill>
                  <a:srgbClr val="FFFF00"/>
                </a:solidFill>
              </a:rPr>
              <a:t>Последствия парникового эффекта</a:t>
            </a:r>
            <a:endParaRPr lang="ru-RU" sz="6000" b="1" dirty="0">
              <a:solidFill>
                <a:srgbClr val="FFFF00"/>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8676456" cy="6986528"/>
          </a:xfrm>
          <a:prstGeom prst="rect">
            <a:avLst/>
          </a:prstGeom>
        </p:spPr>
        <p:txBody>
          <a:bodyPr wrap="square">
            <a:spAutoFit/>
          </a:bodyPr>
          <a:lstStyle/>
          <a:p>
            <a:r>
              <a:rPr lang="ru-RU" sz="2800" i="1" dirty="0" smtClean="0">
                <a:solidFill>
                  <a:srgbClr val="FFFF00"/>
                </a:solidFill>
              </a:rPr>
              <a:t>1. Повышенная испаряемость воды в океанах.</a:t>
            </a:r>
          </a:p>
          <a:p>
            <a:r>
              <a:rPr lang="ru-RU" sz="2800" i="1" dirty="0" smtClean="0">
                <a:solidFill>
                  <a:srgbClr val="FFFF00"/>
                </a:solidFill>
              </a:rPr>
              <a:t>2. Увеличение выделения углекислого газа, метана, а также закиси азота в результате промышленной деятельности человека.</a:t>
            </a:r>
          </a:p>
          <a:p>
            <a:r>
              <a:rPr lang="ru-RU" sz="2800" i="1" dirty="0" smtClean="0">
                <a:solidFill>
                  <a:srgbClr val="FFFF00"/>
                </a:solidFill>
              </a:rPr>
              <a:t>3. Быстрое таяние ледников, смена климатических зон, что приводит к уменьшению отражающей способности поверхности Земли, ледников и водоемов.</a:t>
            </a:r>
          </a:p>
          <a:p>
            <a:r>
              <a:rPr lang="ru-RU" sz="2800" i="1" dirty="0" smtClean="0">
                <a:solidFill>
                  <a:srgbClr val="FFFF00"/>
                </a:solidFill>
              </a:rPr>
              <a:t>4. Разложение соединений воды и метана, которые находятся возле полюсов.</a:t>
            </a:r>
          </a:p>
          <a:p>
            <a:r>
              <a:rPr lang="ru-RU" sz="2800" i="1" dirty="0" smtClean="0">
                <a:solidFill>
                  <a:srgbClr val="FFFF00"/>
                </a:solidFill>
              </a:rPr>
              <a:t>5.</a:t>
            </a:r>
            <a:r>
              <a:rPr lang="ru-RU" sz="2800" dirty="0" smtClean="0">
                <a:solidFill>
                  <a:srgbClr val="FFFF00"/>
                </a:solidFill>
              </a:rPr>
              <a:t> </a:t>
            </a:r>
            <a:r>
              <a:rPr lang="ru-RU" sz="2800" i="1" dirty="0" smtClean="0">
                <a:solidFill>
                  <a:srgbClr val="FFFF00"/>
                </a:solidFill>
              </a:rPr>
              <a:t>Замедление течений, в том числе и Гольфстрима, что может вызвать резкое похолодание в Арктике.</a:t>
            </a:r>
          </a:p>
          <a:p>
            <a:r>
              <a:rPr lang="ru-RU" sz="2800" i="1" dirty="0" smtClean="0">
                <a:solidFill>
                  <a:srgbClr val="FFFF00"/>
                </a:solidFill>
              </a:rPr>
              <a:t>6.</a:t>
            </a:r>
            <a:r>
              <a:rPr lang="ru-RU" sz="2800" dirty="0" smtClean="0">
                <a:solidFill>
                  <a:srgbClr val="FFFF00"/>
                </a:solidFill>
              </a:rPr>
              <a:t> </a:t>
            </a:r>
            <a:r>
              <a:rPr lang="ru-RU" sz="2800" i="1" dirty="0" smtClean="0">
                <a:solidFill>
                  <a:srgbClr val="FFFF00"/>
                </a:solidFill>
              </a:rPr>
              <a:t>Нарушение структуры экосистемы, сокращение площади тропических лесов, исчезновение популяций многих животных, расширение среды обитания тропических микроорганизмов.</a:t>
            </a:r>
            <a:endParaRPr lang="ru-RU" sz="2800" i="1" dirty="0">
              <a:solidFill>
                <a:srgbClr val="FFFF00"/>
              </a:solidFill>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юьбтд\Desktop\green_abstract_city-normal.jpg"/>
          <p:cNvPicPr>
            <a:picLocks noGrp="1" noChangeAspect="1" noChangeArrowheads="1"/>
          </p:cNvPicPr>
          <p:nvPr>
            <p:ph idx="1"/>
          </p:nvPr>
        </p:nvPicPr>
        <p:blipFill>
          <a:blip r:embed="rId2" cstate="print"/>
          <a:srcRect/>
          <a:stretch>
            <a:fillRect/>
          </a:stretch>
        </p:blipFill>
        <p:spPr bwMode="auto">
          <a:xfrm>
            <a:off x="0" y="0"/>
            <a:ext cx="9144000" cy="7738304"/>
          </a:xfrm>
          <a:prstGeom prst="rect">
            <a:avLst/>
          </a:prstGeom>
          <a:noFill/>
        </p:spPr>
      </p:pic>
      <p:sp>
        <p:nvSpPr>
          <p:cNvPr id="2" name="Заголовок 1"/>
          <p:cNvSpPr>
            <a:spLocks noGrp="1"/>
          </p:cNvSpPr>
          <p:nvPr>
            <p:ph type="title"/>
          </p:nvPr>
        </p:nvSpPr>
        <p:spPr>
          <a:xfrm>
            <a:off x="611560" y="620688"/>
            <a:ext cx="8229600" cy="1143000"/>
          </a:xfrm>
        </p:spPr>
        <p:txBody>
          <a:bodyPr>
            <a:normAutofit/>
          </a:bodyPr>
          <a:lstStyle/>
          <a:p>
            <a:pPr algn="ctr"/>
            <a:r>
              <a:rPr lang="ru-RU" sz="7200" b="1" dirty="0" smtClean="0">
                <a:solidFill>
                  <a:schemeClr val="accent1">
                    <a:lumMod val="60000"/>
                    <a:lumOff val="40000"/>
                  </a:schemeClr>
                </a:solidFill>
              </a:rPr>
              <a:t>Кислотные дожди</a:t>
            </a:r>
            <a:endParaRPr lang="ru-RU" sz="7200" b="1" dirty="0">
              <a:solidFill>
                <a:schemeClr val="accent1">
                  <a:lumMod val="60000"/>
                  <a:lumOff val="40000"/>
                </a:schemeClr>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1"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юьбтд\Desktop\d0c2afff288f.jpg"/>
          <p:cNvPicPr>
            <a:picLocks noGrp="1" noChangeAspect="1" noChangeArrowheads="1"/>
          </p:cNvPicPr>
          <p:nvPr>
            <p:ph idx="1"/>
          </p:nvPr>
        </p:nvPicPr>
        <p:blipFill>
          <a:blip r:embed="rId2" cstate="print"/>
          <a:srcRect/>
          <a:stretch>
            <a:fillRect/>
          </a:stretch>
        </p:blipFill>
        <p:spPr bwMode="auto">
          <a:xfrm>
            <a:off x="0" y="0"/>
            <a:ext cx="9144000" cy="6936698"/>
          </a:xfrm>
          <a:prstGeom prst="rect">
            <a:avLst/>
          </a:prstGeom>
          <a:noFill/>
        </p:spPr>
      </p:pic>
      <p:sp>
        <p:nvSpPr>
          <p:cNvPr id="2" name="Заголовок 1"/>
          <p:cNvSpPr>
            <a:spLocks noGrp="1"/>
          </p:cNvSpPr>
          <p:nvPr>
            <p:ph type="title"/>
          </p:nvPr>
        </p:nvSpPr>
        <p:spPr>
          <a:xfrm>
            <a:off x="914400" y="2996952"/>
            <a:ext cx="8229600" cy="1143000"/>
          </a:xfrm>
        </p:spPr>
        <p:txBody>
          <a:bodyPr>
            <a:noAutofit/>
          </a:bodyPr>
          <a:lstStyle/>
          <a:p>
            <a:r>
              <a:rPr lang="ru-RU" sz="7200" b="1" dirty="0" smtClean="0">
                <a:solidFill>
                  <a:srgbClr val="002060"/>
                </a:solidFill>
              </a:rPr>
              <a:t>Последствия</a:t>
            </a:r>
            <a:r>
              <a:rPr lang="ru-RU" sz="7200" b="1" dirty="0" smtClean="0">
                <a:solidFill>
                  <a:srgbClr val="FF0000"/>
                </a:solidFill>
              </a:rPr>
              <a:t> </a:t>
            </a:r>
            <a:r>
              <a:rPr lang="ru-RU" sz="7200" b="1" dirty="0" smtClean="0">
                <a:solidFill>
                  <a:srgbClr val="FFFF00"/>
                </a:solidFill>
              </a:rPr>
              <a:t>кислотных</a:t>
            </a:r>
            <a:r>
              <a:rPr lang="ru-RU" sz="7200" b="1" dirty="0" smtClean="0">
                <a:solidFill>
                  <a:srgbClr val="FF0000"/>
                </a:solidFill>
              </a:rPr>
              <a:t> дождей </a:t>
            </a:r>
            <a:endParaRPr lang="ru-RU" sz="7200" b="1" dirty="0">
              <a:solidFill>
                <a:srgbClr val="FF0000"/>
              </a:solidFill>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1009</TotalTime>
  <Words>285</Words>
  <Application>Microsoft Office PowerPoint</Application>
  <PresentationFormat>Экран (4:3)</PresentationFormat>
  <Paragraphs>21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Поток</vt:lpstr>
      <vt:lpstr>Экологические  ПОСЛЕДСТВИЯ</vt:lpstr>
      <vt:lpstr>Основные последствия загрязнения атмосферы  1. Парниковый эффект 2. Кислотные дожди 3. Озоновая дыра в атмосфере </vt:lpstr>
      <vt:lpstr>   Экологические последствия загрязнения атмосферы</vt:lpstr>
      <vt:lpstr>Слайд 4</vt:lpstr>
      <vt:lpstr>Парниковый эффект </vt:lpstr>
      <vt:lpstr>Последствия парникового эффекта</vt:lpstr>
      <vt:lpstr>Слайд 7</vt:lpstr>
      <vt:lpstr>Кислотные дожди</vt:lpstr>
      <vt:lpstr>Последствия кислотных дождей </vt:lpstr>
      <vt:lpstr>Слайд 10</vt:lpstr>
      <vt:lpstr>Озоновые дыры</vt:lpstr>
      <vt:lpstr>Последствия озоновых дыр</vt:lpstr>
      <vt:lpstr>Слайд 13</vt:lpstr>
      <vt:lpstr>Слайд 14</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Экологические проблемы</dc:title>
  <dc:creator>юьбтд</dc:creator>
  <cp:lastModifiedBy>юьбтд</cp:lastModifiedBy>
  <cp:revision>97</cp:revision>
  <dcterms:created xsi:type="dcterms:W3CDTF">2013-01-29T11:19:27Z</dcterms:created>
  <dcterms:modified xsi:type="dcterms:W3CDTF">2013-03-19T07:21:28Z</dcterms:modified>
</cp:coreProperties>
</file>